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2"/>
  </p:notesMasterIdLst>
  <p:sldIdLst>
    <p:sldId id="256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520620205578857E-2"/>
          <c:y val="5.649174342745817E-2"/>
          <c:w val="0.92603516182816037"/>
          <c:h val="0.80782747811058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Lapas1!$A$2:$A$5</c:f>
              <c:strCache>
                <c:ptCount val="4"/>
                <c:pt idx="0">
                  <c:v>Bendras</c:v>
                </c:pt>
                <c:pt idx="1">
                  <c:v>Lopšelis</c:v>
                </c:pt>
                <c:pt idx="2">
                  <c:v>Darželis</c:v>
                </c:pt>
                <c:pt idx="3">
                  <c:v>Priešmokyklinukai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</c:v>
                </c:pt>
                <c:pt idx="1">
                  <c:v>4.8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4F-4177-9387-CC679EC1B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5119520"/>
        <c:axId val="337959992"/>
      </c:barChart>
      <c:catAx>
        <c:axId val="29511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337959992"/>
        <c:crosses val="autoZero"/>
        <c:auto val="1"/>
        <c:lblAlgn val="ctr"/>
        <c:lblOffset val="100"/>
        <c:noMultiLvlLbl val="0"/>
      </c:catAx>
      <c:valAx>
        <c:axId val="33795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9511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Bendras</c:v>
                </c:pt>
                <c:pt idx="1">
                  <c:v>Darželinukai</c:v>
                </c:pt>
                <c:pt idx="2">
                  <c:v>Lopšelinukai</c:v>
                </c:pt>
                <c:pt idx="3">
                  <c:v>Priešmokyklinukai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54.8</c:v>
                </c:pt>
                <c:pt idx="1">
                  <c:v>58.1</c:v>
                </c:pt>
                <c:pt idx="2">
                  <c:v>62.3</c:v>
                </c:pt>
                <c:pt idx="3">
                  <c:v>18.7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7960776"/>
        <c:axId val="337956856"/>
      </c:barChart>
      <c:catAx>
        <c:axId val="337960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337956856"/>
        <c:crosses val="autoZero"/>
        <c:auto val="1"/>
        <c:lblAlgn val="ctr"/>
        <c:lblOffset val="100"/>
        <c:noMultiLvlLbl val="0"/>
      </c:catAx>
      <c:valAx>
        <c:axId val="337956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337960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Regos sutrikimai</c:v>
                </c:pt>
                <c:pt idx="1">
                  <c:v>Kvėpavimo sistemos</c:v>
                </c:pt>
                <c:pt idx="2">
                  <c:v>Virškinimo sistemos</c:v>
                </c:pt>
                <c:pt idx="3">
                  <c:v>Urogeneitalinė sistema</c:v>
                </c:pt>
                <c:pt idx="4">
                  <c:v>Skeleto raumenų sistema</c:v>
                </c:pt>
                <c:pt idx="5">
                  <c:v>Dantys</c:v>
                </c:pt>
                <c:pt idx="6">
                  <c:v>Oda ir jos priedai</c:v>
                </c:pt>
                <c:pt idx="7">
                  <c:v>Simtomai, pakitimai</c:v>
                </c:pt>
                <c:pt idx="8">
                  <c:v>Ausies ir speninės ataugos ligos</c:v>
                </c:pt>
                <c:pt idx="9">
                  <c:v>Navikai</c:v>
                </c:pt>
                <c:pt idx="10">
                  <c:v>kai kurios infekcinės ir parazitinės ligos</c:v>
                </c:pt>
                <c:pt idx="11">
                  <c:v>Traumos, apsinuodijimai ir kt.</c:v>
                </c:pt>
                <c:pt idx="12">
                  <c:v>Sveikatos būklę veikiantys faktoriai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3.2</c:v>
                </c:pt>
                <c:pt idx="1">
                  <c:v>88</c:v>
                </c:pt>
                <c:pt idx="2">
                  <c:v>10</c:v>
                </c:pt>
                <c:pt idx="3">
                  <c:v>1.9</c:v>
                </c:pt>
                <c:pt idx="4">
                  <c:v>1.3</c:v>
                </c:pt>
                <c:pt idx="5">
                  <c:v>1.9</c:v>
                </c:pt>
                <c:pt idx="6">
                  <c:v>4.5</c:v>
                </c:pt>
                <c:pt idx="7">
                  <c:v>1.9</c:v>
                </c:pt>
                <c:pt idx="8">
                  <c:v>7.1</c:v>
                </c:pt>
                <c:pt idx="9">
                  <c:v>0.6</c:v>
                </c:pt>
                <c:pt idx="10">
                  <c:v>12.3</c:v>
                </c:pt>
                <c:pt idx="11">
                  <c:v>3.9</c:v>
                </c:pt>
                <c:pt idx="1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Regos sutrikimai</c:v>
                </c:pt>
                <c:pt idx="1">
                  <c:v>Kvėpavimo sistemos</c:v>
                </c:pt>
                <c:pt idx="2">
                  <c:v>Virškinimo sistemos</c:v>
                </c:pt>
                <c:pt idx="3">
                  <c:v>Urogeneitalinė sistema</c:v>
                </c:pt>
                <c:pt idx="4">
                  <c:v>Skeleto raumenų sistema</c:v>
                </c:pt>
                <c:pt idx="5">
                  <c:v>Dantys</c:v>
                </c:pt>
                <c:pt idx="6">
                  <c:v>Oda ir jos priedai</c:v>
                </c:pt>
                <c:pt idx="7">
                  <c:v>Simtomai, pakitimai</c:v>
                </c:pt>
                <c:pt idx="8">
                  <c:v>Ausies ir speninės ataugos ligos</c:v>
                </c:pt>
                <c:pt idx="9">
                  <c:v>Navikai</c:v>
                </c:pt>
                <c:pt idx="10">
                  <c:v>kai kurios infekcinės ir parazitinės ligos</c:v>
                </c:pt>
                <c:pt idx="11">
                  <c:v>Traumos, apsinuodijimai ir kt.</c:v>
                </c:pt>
                <c:pt idx="12">
                  <c:v>Sveikatos būklę veikiantys faktoriai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Sheet1!$A$2:$A$14</c:f>
              <c:strCache>
                <c:ptCount val="13"/>
                <c:pt idx="0">
                  <c:v>Regos sutrikimai</c:v>
                </c:pt>
                <c:pt idx="1">
                  <c:v>Kvėpavimo sistemos</c:v>
                </c:pt>
                <c:pt idx="2">
                  <c:v>Virškinimo sistemos</c:v>
                </c:pt>
                <c:pt idx="3">
                  <c:v>Urogeneitalinė sistema</c:v>
                </c:pt>
                <c:pt idx="4">
                  <c:v>Skeleto raumenų sistema</c:v>
                </c:pt>
                <c:pt idx="5">
                  <c:v>Dantys</c:v>
                </c:pt>
                <c:pt idx="6">
                  <c:v>Oda ir jos priedai</c:v>
                </c:pt>
                <c:pt idx="7">
                  <c:v>Simtomai, pakitimai</c:v>
                </c:pt>
                <c:pt idx="8">
                  <c:v>Ausies ir speninės ataugos ligos</c:v>
                </c:pt>
                <c:pt idx="9">
                  <c:v>Navikai</c:v>
                </c:pt>
                <c:pt idx="10">
                  <c:v>kai kurios infekcinės ir parazitinės ligos</c:v>
                </c:pt>
                <c:pt idx="11">
                  <c:v>Traumos, apsinuodijimai ir kt.</c:v>
                </c:pt>
                <c:pt idx="12">
                  <c:v>Sveikatos būklę veikiantys faktoriai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7956072"/>
        <c:axId val="337962344"/>
      </c:barChart>
      <c:catAx>
        <c:axId val="337956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337962344"/>
        <c:crosses val="autoZero"/>
        <c:auto val="1"/>
        <c:lblAlgn val="ctr"/>
        <c:lblOffset val="100"/>
        <c:noMultiLvlLbl val="0"/>
      </c:catAx>
      <c:valAx>
        <c:axId val="337962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7956072"/>
        <c:crosses val="autoZero"/>
        <c:crossBetween val="between"/>
      </c:valAx>
      <c:spPr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073918749286775"/>
          <c:y val="0.11090841483699956"/>
          <c:w val="0.35780914758053806"/>
          <c:h val="0.84814680301038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Pt>
            <c:idx val="0"/>
            <c:bubble3D val="0"/>
            <c:explosion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7.9408069915173643E-2"/>
                  <c:y val="7.7967052892696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080908364716166E-3"/>
                  <c:y val="-0.21597954468257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1786013161398305E-2"/>
                  <c:y val="-6.1268510972946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6648312982616221E-2"/>
                  <c:y val="5.9715885090976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816425120772944E-2"/>
                  <c:y val="0.153107618851948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760869565217392E-2"/>
                      <c:h val="0.1109084148369995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Sheet1!$A$2:$A$14</c:f>
              <c:strCache>
                <c:ptCount val="11"/>
                <c:pt idx="0">
                  <c:v>Ūminis nazofaringitas (peršalimas)</c:v>
                </c:pt>
                <c:pt idx="1">
                  <c:v>Ūminė viršutinių kvėpavimo takų infekcija</c:v>
                </c:pt>
                <c:pt idx="2">
                  <c:v>Ūminis faringitas</c:v>
                </c:pt>
                <c:pt idx="3">
                  <c:v>Ūminis tracheitas</c:v>
                </c:pt>
                <c:pt idx="4">
                  <c:v>Ūminis bronchitas</c:v>
                </c:pt>
                <c:pt idx="5">
                  <c:v>Ūminis tonzilitas, nepatikslintas</c:v>
                </c:pt>
                <c:pt idx="6">
                  <c:v>Ūminė gastroenteropatija</c:v>
                </c:pt>
                <c:pt idx="7">
                  <c:v>Virusinė žarnyno infekcija</c:v>
                </c:pt>
                <c:pt idx="8">
                  <c:v>Funkciniai žarnų sutrikimai</c:v>
                </c:pt>
                <c:pt idx="9">
                  <c:v>Enterovirusinė infekcija</c:v>
                </c:pt>
                <c:pt idx="10">
                  <c:v>Nepūlingas vidurinės ausies uždegimas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33.200000000000003</c:v>
                </c:pt>
                <c:pt idx="1">
                  <c:v>23.1</c:v>
                </c:pt>
                <c:pt idx="2">
                  <c:v>11.4</c:v>
                </c:pt>
                <c:pt idx="3">
                  <c:v>11.2</c:v>
                </c:pt>
                <c:pt idx="4">
                  <c:v>9.4</c:v>
                </c:pt>
                <c:pt idx="5">
                  <c:v>5.5</c:v>
                </c:pt>
                <c:pt idx="6">
                  <c:v>0.6</c:v>
                </c:pt>
                <c:pt idx="7">
                  <c:v>1.7</c:v>
                </c:pt>
                <c:pt idx="8">
                  <c:v>1.7</c:v>
                </c:pt>
                <c:pt idx="9">
                  <c:v>1.1000000000000001</c:v>
                </c:pt>
                <c:pt idx="10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999666080065595E-2"/>
          <c:y val="7.9273458088872206E-2"/>
          <c:w val="0.23594289831706125"/>
          <c:h val="0.920726541911127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Lopšelis</c:v>
                </c:pt>
                <c:pt idx="1">
                  <c:v>Darželis</c:v>
                </c:pt>
                <c:pt idx="2">
                  <c:v>Priešmokyklinukai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20.9</c:v>
                </c:pt>
                <c:pt idx="1">
                  <c:v>16.5</c:v>
                </c:pt>
                <c:pt idx="2">
                  <c:v>48.8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7959208"/>
        <c:axId val="337961952"/>
      </c:barChart>
      <c:catAx>
        <c:axId val="337959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337961952"/>
        <c:crosses val="autoZero"/>
        <c:auto val="1"/>
        <c:lblAlgn val="ctr"/>
        <c:lblOffset val="100"/>
        <c:noMultiLvlLbl val="0"/>
      </c:catAx>
      <c:valAx>
        <c:axId val="33796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337959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5.037858039484195E-2"/>
                  <c:y val="0.172007552619447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742820190954392E-2"/>
                  <c:y val="-0.2347645712652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440031952527673E-2"/>
                  <c:y val="8.9174180447485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Vėjaraupiai</c:v>
                </c:pt>
                <c:pt idx="1">
                  <c:v>Gripas</c:v>
                </c:pt>
                <c:pt idx="2">
                  <c:v>Kiti infekciniai susirgimai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5.4</c:v>
                </c:pt>
                <c:pt idx="1">
                  <c:v>21.6</c:v>
                </c:pt>
                <c:pt idx="2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911883297196541E-2"/>
          <c:y val="0.12597182751604219"/>
          <c:w val="0.23822454258435083"/>
          <c:h val="0.713502835219879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69DBC1-DE72-4931-9864-06BC2337603C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C607B30-8837-46E2-B82A-7A6BB201115F}" type="pres">
      <dgm:prSet presAssocID="{DC69DBC1-DE72-4931-9864-06BC2337603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lt-LT"/>
        </a:p>
      </dgm:t>
    </dgm:pt>
  </dgm:ptLst>
  <dgm:cxnLst>
    <dgm:cxn modelId="{7CF24981-3D41-4FEB-8B9C-E75C9725F796}" type="presOf" srcId="{DC69DBC1-DE72-4931-9864-06BC2337603C}" destId="{2C607B30-8837-46E2-B82A-7A6BB201115F}" srcOrd="0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573F3-2B2C-4504-ACB9-1A4D8FF6C435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9AA3C-8BCB-4497-A1DB-1438F36481C4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4229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9AA3C-8BCB-4497-A1DB-1438F36481C4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1279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69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504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0593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094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32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9192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837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9451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991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7926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909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88BBBEA-E256-4DF7-BA20-0C4217147646}" type="datetimeFigureOut">
              <a:rPr lang="lt-LT" smtClean="0"/>
              <a:t>2018.08.30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A439C8-05CC-4EAE-B30D-6D049197D48B}" type="slidenum">
              <a:rPr lang="lt-LT" smtClean="0"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7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23639" y="1384417"/>
            <a:ext cx="9225776" cy="2663476"/>
          </a:xfrm>
        </p:spPr>
        <p:txBody>
          <a:bodyPr>
            <a:normAutofit fontScale="90000"/>
          </a:bodyPr>
          <a:lstStyle/>
          <a:p>
            <a:pPr algn="ctr"/>
            <a:r>
              <a:rPr lang="lt-LT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LOPŠELIO – DARŽELIO </a:t>
            </a:r>
            <a:r>
              <a:rPr lang="lt-LT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 </a:t>
            </a:r>
            <a:r>
              <a:rPr lang="lt-LT" sz="44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Žemuogėlė</a:t>
            </a:r>
            <a:r>
              <a:rPr lang="lt-LT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lt-LT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br>
              <a:rPr lang="lt-LT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VAIKŲ LIGŲ, DĖL KURIŲ NELANKĖ MOKYKLOS, 2017/2018 M. M. DUOMENŲ ANALIZĖ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639" y="4393775"/>
            <a:ext cx="9144000" cy="1655762"/>
          </a:xfrm>
        </p:spPr>
        <p:txBody>
          <a:bodyPr/>
          <a:lstStyle/>
          <a:p>
            <a:pPr algn="ctr"/>
            <a:r>
              <a:rPr lang="lt-LT" alt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Parengė: ikimokyklinės ugdymo įstaigos visuomenės sveikatos specialistė</a:t>
            </a:r>
            <a:r>
              <a:rPr lang="en-US" alt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Ieva</a:t>
            </a:r>
            <a:r>
              <a:rPr lang="en-US" alt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</a:t>
            </a:r>
            <a:r>
              <a:rPr lang="lt-LT" alt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alt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eikait</a:t>
            </a:r>
            <a:r>
              <a:rPr lang="lt-LT" alt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8741" y="236729"/>
            <a:ext cx="3181815" cy="79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7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197" y="233916"/>
            <a:ext cx="5027143" cy="154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encrypted-tbn3.gstatic.com/images?q=tbn:ANd9GcTHlIq_7-4CCpY9f6rVN12Ekl4HM-50qrliPcD2VR6ta4W5scy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578" y="1757774"/>
            <a:ext cx="697168" cy="49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 txBox="1">
            <a:spLocks noGrp="1"/>
          </p:cNvSpPr>
          <p:nvPr>
            <p:ph type="ctrTitle"/>
          </p:nvPr>
        </p:nvSpPr>
        <p:spPr>
          <a:xfrm>
            <a:off x="3413612" y="1695409"/>
            <a:ext cx="819415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www.facebook.com/biuras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00" y="2252538"/>
            <a:ext cx="1243881" cy="772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13612" y="2286181"/>
            <a:ext cx="6002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Klaipėdos sveikatos biuras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3612" y="2852089"/>
            <a:ext cx="46730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www.sveikatosbiuras.lt</a:t>
            </a:r>
          </a:p>
        </p:txBody>
      </p:sp>
      <p:graphicFrame>
        <p:nvGraphicFramePr>
          <p:cNvPr id="13" name="Turinio vietos rezervavimo ženkla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875712"/>
              </p:ext>
            </p:extLst>
          </p:nvPr>
        </p:nvGraphicFramePr>
        <p:xfrm>
          <a:off x="1727067" y="3726468"/>
          <a:ext cx="7047383" cy="1698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605746" y="3663216"/>
            <a:ext cx="6048672" cy="9961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nb-NO" altLang="en-US" sz="2200" b="1" i="1" dirty="0" smtClean="0">
                <a:latin typeface="Times New Roman" pitchFamily="18" charset="0"/>
                <a:cs typeface="Times New Roman" pitchFamily="18" charset="0"/>
              </a:rPr>
              <a:t>Taikos pr. 76, LT – 93200 Klaipėda</a:t>
            </a:r>
          </a:p>
          <a:p>
            <a:pPr algn="ctr">
              <a:buFontTx/>
              <a:buNone/>
            </a:pPr>
            <a:r>
              <a:rPr lang="nb-NO" altLang="en-US" sz="2200" b="1" i="1" dirty="0" smtClean="0">
                <a:latin typeface="Times New Roman" pitchFamily="18" charset="0"/>
                <a:cs typeface="Times New Roman" pitchFamily="18" charset="0"/>
              </a:rPr>
              <a:t>Tel. (8 46) 23 47 96</a:t>
            </a:r>
          </a:p>
          <a:p>
            <a:pPr>
              <a:buFontTx/>
              <a:buNone/>
            </a:pPr>
            <a:r>
              <a:rPr lang="nb-NO" altLang="en-US" sz="2200" b="1" i="1" dirty="0" smtClean="0">
                <a:latin typeface="Times New Roman" pitchFamily="18" charset="0"/>
                <a:cs typeface="Times New Roman" pitchFamily="18" charset="0"/>
              </a:rPr>
              <a:t>El. paštas: visuomenessveikata@sveikatosbiuras.lt</a:t>
            </a:r>
            <a:endParaRPr lang="nb-NO" altLang="en-US" sz="2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3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259" y="925551"/>
            <a:ext cx="9325373" cy="836342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Susirgimų skaičius, tenkantis 1 mokiniui 2017−2018 m. m.</a:t>
            </a:r>
            <a:endParaRPr lang="lt-LT" dirty="0"/>
          </a:p>
        </p:txBody>
      </p:sp>
      <p:graphicFrame>
        <p:nvGraphicFramePr>
          <p:cNvPr id="4" name="Turinio vietos rezervavimo ženklas 4">
            <a:extLst>
              <a:ext uri="{FF2B5EF4-FFF2-40B4-BE49-F238E27FC236}">
                <a16:creationId xmlns="" xmlns:a16="http://schemas.microsoft.com/office/drawing/2014/main" id="{9A9589AF-95A0-4198-AEBE-1BBC671837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644767"/>
              </p:ext>
            </p:extLst>
          </p:nvPr>
        </p:nvGraphicFramePr>
        <p:xfrm>
          <a:off x="1063256" y="1977657"/>
          <a:ext cx="9178376" cy="4334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483" y="189570"/>
            <a:ext cx="2484863" cy="61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8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Praleistų dienų skaičius dėl ligos, tenkantis 1 vaikui 2017−2018 m. m.</a:t>
            </a:r>
            <a:endParaRPr lang="lt-L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50095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1401" y="44957"/>
            <a:ext cx="1940599" cy="48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5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725592"/>
              </p:ext>
            </p:extLst>
          </p:nvPr>
        </p:nvGraphicFramePr>
        <p:xfrm>
          <a:off x="470209" y="2004044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4429" y="52427"/>
            <a:ext cx="3059151" cy="76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940419" y="630264"/>
            <a:ext cx="10333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Vaikų dalis, turėjusi nors vieną sveikatos sutrikimą/ligą dėl kurių nelankė darželio 2017-2018 m. m. (proc.) 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6407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999354"/>
              </p:ext>
            </p:extLst>
          </p:nvPr>
        </p:nvGraphicFramePr>
        <p:xfrm>
          <a:off x="1015558" y="1718539"/>
          <a:ext cx="10188071" cy="4298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185" y="0"/>
            <a:ext cx="3181815" cy="79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97280" y="641321"/>
            <a:ext cx="100246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Kvėpavimo sistemos ligų struktūra, dėl kurių mokiniai nelankė mokyklos</a:t>
            </a:r>
            <a:r>
              <a:rPr lang="lt-L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2017-2018 m. m. (proc.)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378018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altLang="lt-LT" sz="3600" b="1" dirty="0" smtClean="0">
                <a:latin typeface="Times New Roman" pitchFamily="18" charset="0"/>
                <a:cs typeface="Times New Roman" pitchFamily="18" charset="0"/>
              </a:rPr>
              <a:t>Infekciniai susirgimai, dėl kurių vaikai nelankė darželio 2017-2018 m. m. (</a:t>
            </a:r>
            <a:r>
              <a:rPr lang="lt-LT" altLang="lt-LT" sz="3600" b="1" dirty="0" err="1" smtClean="0">
                <a:latin typeface="Times New Roman" pitchFamily="18" charset="0"/>
                <a:cs typeface="Times New Roman" pitchFamily="18" charset="0"/>
              </a:rPr>
              <a:t>proc</a:t>
            </a:r>
            <a:r>
              <a:rPr lang="lt-LT" altLang="lt-LT" sz="3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lt-LT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25960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941" y="0"/>
            <a:ext cx="3126059" cy="779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76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129" y="353511"/>
            <a:ext cx="10058400" cy="1450757"/>
          </a:xfrm>
        </p:spPr>
        <p:txBody>
          <a:bodyPr>
            <a:noAutofit/>
          </a:bodyPr>
          <a:lstStyle/>
          <a:p>
            <a:pPr algn="ctr"/>
            <a:r>
              <a:rPr lang="lt-LT" altLang="lt-LT" sz="3600" b="1" dirty="0" smtClean="0">
                <a:latin typeface="Times New Roman" pitchFamily="18" charset="0"/>
                <a:cs typeface="Times New Roman" pitchFamily="18" charset="0"/>
              </a:rPr>
              <a:t>Infekciniai susirgimų struktūra, dėl kurių mokiniai nelankė ugdymo įstaigos 2017-2018 </a:t>
            </a:r>
            <a:r>
              <a:rPr lang="lt-LT" altLang="lt-LT" sz="3600" b="1" dirty="0" err="1" smtClean="0">
                <a:latin typeface="Times New Roman" pitchFamily="18" charset="0"/>
                <a:cs typeface="Times New Roman" pitchFamily="18" charset="0"/>
              </a:rPr>
              <a:t>m.m</a:t>
            </a:r>
            <a:r>
              <a:rPr lang="lt-LT" altLang="lt-LT" sz="3600" b="1" dirty="0" smtClean="0">
                <a:latin typeface="Times New Roman" pitchFamily="18" charset="0"/>
                <a:cs typeface="Times New Roman" pitchFamily="18" charset="0"/>
              </a:rPr>
              <a:t> (proc.)</a:t>
            </a:r>
            <a:endParaRPr lang="lt-LT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347262"/>
              </p:ext>
            </p:extLst>
          </p:nvPr>
        </p:nvGraphicFramePr>
        <p:xfrm>
          <a:off x="1596483" y="2048649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722" y="8414"/>
            <a:ext cx="2767361" cy="69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altLang="lt-LT" b="1" dirty="0" smtClean="0">
                <a:latin typeface="Times New Roman" pitchFamily="18" charset="0"/>
                <a:cs typeface="Times New Roman" pitchFamily="18" charset="0"/>
              </a:rPr>
              <a:t>Apibendrinimas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Lyginant tarp amžiaus grupių, didesniu sergamumu pasižymi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darželio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grupių vaikai.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Lopšelinukai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praleidžia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daugiau dienų dėl ligos. 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Didžiausią sergamumo procentą sudaro kvėpavimo organų ligos. Tokios kaip: bronchitas, peršalimas, laringitas, </a:t>
            </a:r>
            <a:r>
              <a:rPr lang="lt-L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tracheitas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kitos. </a:t>
            </a:r>
          </a:p>
          <a:p>
            <a:r>
              <a:rPr lang="lt-L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Infekcinių susirgimų procentas tarp amžiaus grupių yra panašus. Dažniausiai įstaigoje pasitaikę infekciniai susirgimai: gripas ir </a:t>
            </a:r>
            <a:r>
              <a:rPr lang="lt-L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kiti infekciniai susirgimai.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  <p:pic>
        <p:nvPicPr>
          <p:cNvPr id="4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4858" y="0"/>
            <a:ext cx="3181815" cy="79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43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altLang="lt-LT" b="1" dirty="0" smtClean="0">
                <a:latin typeface="Times New Roman" pitchFamily="18" charset="0"/>
                <a:cs typeface="Times New Roman" pitchFamily="18" charset="0"/>
              </a:rPr>
              <a:t>Rekomendacijos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Svarbu rūpintis vaikų imuniteto stiprinimu, grūdinti vaikus, propaguoti sveiką mitybą ir fizinį aktyvumą.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Bendradarbiauti su vaikų tėvais ir medikais rūpinantis vaikų sveikata.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t-L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Rūpintis vaikų apranga atsižvelgiant į oro sąlygas.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404" y="0"/>
            <a:ext cx="3181815" cy="79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63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201</TotalTime>
  <Words>245</Words>
  <Application>Microsoft Office PowerPoint</Application>
  <PresentationFormat>Widescreen</PresentationFormat>
  <Paragraphs>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</vt:lpstr>
      <vt:lpstr>Retrospect</vt:lpstr>
      <vt:lpstr>LOPŠELIO – DARŽELIO  „ Žemuogėlė  “  VAIKŲ LIGŲ, DĖL KURIŲ NELANKĖ MOKYKLOS, 2017/2018 M. M. DUOMENŲ ANALIZĖ</vt:lpstr>
      <vt:lpstr>Susirgimų skaičius, tenkantis 1 mokiniui 2017−2018 m. m.</vt:lpstr>
      <vt:lpstr>Praleistų dienų skaičius dėl ligos, tenkantis 1 vaikui 2017−2018 m. m.</vt:lpstr>
      <vt:lpstr>PowerPoint Presentation</vt:lpstr>
      <vt:lpstr>PowerPoint Presentation</vt:lpstr>
      <vt:lpstr>Infekciniai susirgimai, dėl kurių vaikai nelankė darželio 2017-2018 m. m. (proc)</vt:lpstr>
      <vt:lpstr>Infekciniai susirgimų struktūra, dėl kurių mokiniai nelankė ugdymo įstaigos 2017-2018 m.m (proc.)</vt:lpstr>
      <vt:lpstr>Apibendrinimas</vt:lpstr>
      <vt:lpstr>Rekomendacijos</vt:lpstr>
      <vt:lpstr>www.facebook.com/biuras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LOPŠELIO – DARŽELIO „ Žemuogėlė  “  VAIKŲ LIGŲ, DĖL KURIŲ NELANKĖ MOKYKLOS, 2017/2018 M. M. DUOMENŲ ANALIZĖ</dc:title>
  <dc:creator>User</dc:creator>
  <cp:lastModifiedBy>User</cp:lastModifiedBy>
  <cp:revision>23</cp:revision>
  <dcterms:created xsi:type="dcterms:W3CDTF">2018-08-13T08:52:59Z</dcterms:created>
  <dcterms:modified xsi:type="dcterms:W3CDTF">2018-08-30T09:09:13Z</dcterms:modified>
</cp:coreProperties>
</file>