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rts/chart17.xml" ContentType="application/vnd.openxmlformats-officedocument.drawingml.chart+xml"/>
  <Override PartName="/ppt/charts/style17.xml" ContentType="application/vnd.ms-office.chartstyle+xml"/>
  <Override PartName="/ppt/charts/colors17.xml" ContentType="application/vnd.ms-office.chartcolorstyle+xml"/>
  <Override PartName="/ppt/charts/chart18.xml" ContentType="application/vnd.openxmlformats-officedocument.drawingml.chart+xml"/>
  <Override PartName="/ppt/charts/style18.xml" ContentType="application/vnd.ms-office.chartstyle+xml"/>
  <Override PartName="/ppt/charts/colors18.xml" ContentType="application/vnd.ms-office.chartcolorstyle+xml"/>
  <Override PartName="/ppt/charts/chart19.xml" ContentType="application/vnd.openxmlformats-officedocument.drawingml.chart+xml"/>
  <Override PartName="/ppt/charts/style19.xml" ContentType="application/vnd.ms-office.chartstyle+xml"/>
  <Override PartName="/ppt/charts/colors19.xml" ContentType="application/vnd.ms-office.chartcolorstyle+xml"/>
  <Override PartName="/ppt/charts/chart20.xml" ContentType="application/vnd.openxmlformats-officedocument.drawingml.chart+xml"/>
  <Override PartName="/ppt/charts/style20.xml" ContentType="application/vnd.ms-office.chartstyle+xml"/>
  <Override PartName="/ppt/charts/colors20.xml" ContentType="application/vnd.ms-office.chartcolorstyle+xml"/>
  <Override PartName="/ppt/charts/chart21.xml" ContentType="application/vnd.openxmlformats-officedocument.drawingml.chart+xml"/>
  <Override PartName="/ppt/charts/style21.xml" ContentType="application/vnd.ms-office.chartstyle+xml"/>
  <Override PartName="/ppt/charts/colors21.xml" ContentType="application/vnd.ms-office.chartcolorstyle+xml"/>
  <Override PartName="/ppt/charts/chart22.xml" ContentType="application/vnd.openxmlformats-officedocument.drawingml.chart+xml"/>
  <Override PartName="/ppt/charts/style22.xml" ContentType="application/vnd.ms-office.chartstyle+xml"/>
  <Override PartName="/ppt/charts/colors2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1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4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0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1.xlsx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2.xlsx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3.xlsx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4.xlsx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5.xlsx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6.xlsx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7.xlsx"/><Relationship Id="rId2" Type="http://schemas.microsoft.com/office/2011/relationships/chartColorStyle" Target="colors17.xml"/><Relationship Id="rId1" Type="http://schemas.microsoft.com/office/2011/relationships/chartStyle" Target="style17.xml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8.xlsx"/><Relationship Id="rId2" Type="http://schemas.microsoft.com/office/2011/relationships/chartColorStyle" Target="colors18.xml"/><Relationship Id="rId1" Type="http://schemas.microsoft.com/office/2011/relationships/chartStyle" Target="style18.xml"/></Relationships>
</file>

<file path=ppt/charts/_rels/chart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9.xlsx"/><Relationship Id="rId2" Type="http://schemas.microsoft.com/office/2011/relationships/chartColorStyle" Target="colors19.xml"/><Relationship Id="rId1" Type="http://schemas.microsoft.com/office/2011/relationships/chartStyle" Target="style19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0.xlsx"/><Relationship Id="rId2" Type="http://schemas.microsoft.com/office/2011/relationships/chartColorStyle" Target="colors20.xml"/><Relationship Id="rId1" Type="http://schemas.microsoft.com/office/2011/relationships/chartStyle" Target="style20.xml"/></Relationships>
</file>

<file path=ppt/charts/_rels/chart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1.xlsx"/><Relationship Id="rId2" Type="http://schemas.microsoft.com/office/2011/relationships/chartColorStyle" Target="colors21.xml"/><Relationship Id="rId1" Type="http://schemas.microsoft.com/office/2011/relationships/chartStyle" Target="style21.xml"/></Relationships>
</file>

<file path=ppt/charts/_rels/chart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2.xlsx"/><Relationship Id="rId2" Type="http://schemas.microsoft.com/office/2011/relationships/chartColorStyle" Target="colors22.xml"/><Relationship Id="rId1" Type="http://schemas.microsoft.com/office/2011/relationships/chartStyle" Target="style2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5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6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8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9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Bendras</a:t>
            </a:r>
          </a:p>
        </c:rich>
      </c:tx>
      <c:layout>
        <c:manualLayout>
          <c:xMode val="edge"/>
          <c:yMode val="edge"/>
          <c:x val="0.44637547485086837"/>
          <c:y val="2.0515149732818344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Bendras vaikų skaičius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6.3134198057052893E-2"/>
                  <c:y val="0.20483263297542101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2579B25B-A596-47DE-B7B8-C3841D9ECDD2}" type="PERCENTAGE">
                      <a:rPr lang="en-US" baseline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11550904227593796"/>
                  <c:y val="-0.31895421205922664"/>
                </c:manualLayout>
              </c:layout>
              <c:tx>
                <c:rich>
                  <a:bodyPr/>
                  <a:lstStyle/>
                  <a:p>
                    <a:r>
                      <a:rPr lang="en-US" baseline="0" dirty="0"/>
                      <a:t>
</a:t>
                    </a:r>
                    <a:fld id="{A05FF0E0-9703-4FB6-96AD-31654CD2AAFA}" type="PERCENTAGE">
                      <a:rPr lang="en-US" baseline="0" dirty="0"/>
                      <a:pPr/>
                      <a:t>[PERCENTAGE]</a:t>
                    </a:fld>
                    <a:endParaRPr lang="en-US" baseline="0" dirty="0"/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Visiškai sveiki</c:v>
                </c:pt>
                <c:pt idx="1">
                  <c:v>Turintis sutrikimų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0.7</c:v>
                </c:pt>
                <c:pt idx="1">
                  <c:v>99.3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err="1" smtClean="0"/>
              <a:t>Priešmokyklinukai</a:t>
            </a:r>
            <a:endParaRPr lang="lt-LT" dirty="0"/>
          </a:p>
        </c:rich>
      </c:tx>
      <c:layout>
        <c:manualLayout>
          <c:xMode val="edge"/>
          <c:yMode val="edge"/>
          <c:x val="0.25037638828081021"/>
          <c:y val="2.876395943828743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Priešmokyklinukai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Neįvertinta</c:v>
                </c:pt>
                <c:pt idx="1">
                  <c:v>Per mažas</c:v>
                </c:pt>
                <c:pt idx="2">
                  <c:v>Normalus</c:v>
                </c:pt>
                <c:pt idx="3">
                  <c:v>Antsvoris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15</c:v>
                </c:pt>
                <c:pt idx="1">
                  <c:v>20</c:v>
                </c:pt>
                <c:pt idx="2">
                  <c:v>55</c:v>
                </c:pt>
                <c:pt idx="3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Bendras</a:t>
            </a:r>
            <a:endParaRPr lang="lt-LT" dirty="0"/>
          </a:p>
        </c:rich>
      </c:tx>
      <c:layout>
        <c:manualLayout>
          <c:xMode val="edge"/>
          <c:yMode val="edge"/>
          <c:x val="0.32943493528041506"/>
          <c:y val="3.505963642031556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Bendras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1"/>
              <c:layout>
                <c:manualLayout>
                  <c:x val="2.2101369428897646E-2"/>
                  <c:y val="0.1948171197202703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91</c:v>
                </c:pt>
                <c:pt idx="1">
                  <c:v>2</c:v>
                </c:pt>
                <c:pt idx="2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Darželis</a:t>
            </a:r>
            <a:endParaRPr lang="lt-LT" dirty="0"/>
          </a:p>
        </c:rich>
      </c:tx>
      <c:layout>
        <c:manualLayout>
          <c:xMode val="edge"/>
          <c:yMode val="edge"/>
          <c:x val="0.34452752062157022"/>
          <c:y val="3.505964386536927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Darželis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96.5</c:v>
                </c:pt>
                <c:pt idx="1">
                  <c:v>3.5</c:v>
                </c:pt>
                <c:pt idx="2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Lopšelis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Lopšelis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98.3</c:v>
                </c:pt>
                <c:pt idx="1">
                  <c:v>1.7</c:v>
                </c:pt>
                <c:pt idx="2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err="1" smtClean="0"/>
              <a:t>Priešmokyklinukai</a:t>
            </a:r>
            <a:endParaRPr lang="lt-LT" dirty="0"/>
          </a:p>
        </c:rich>
      </c:tx>
      <c:layout>
        <c:manualLayout>
          <c:xMode val="edge"/>
          <c:yMode val="edge"/>
          <c:x val="0.25052502584954556"/>
          <c:y val="4.612735337099296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Priešmokyklinukai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1.1660991704270126E-2"/>
                  <c:y val="-0.3777885790467726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Lapas1!$A$2:$A$4</c:f>
              <c:strCache>
                <c:ptCount val="3"/>
                <c:pt idx="0">
                  <c:v>Pagrindinė</c:v>
                </c:pt>
                <c:pt idx="1">
                  <c:v>Parengiamoji</c:v>
                </c:pt>
                <c:pt idx="2">
                  <c:v>Specialioji</c:v>
                </c:pt>
              </c:strCache>
            </c:strRef>
          </c:cat>
          <c:val>
            <c:numRef>
              <c:f>Lapas1!$B$2:$B$4</c:f>
              <c:numCache>
                <c:formatCode>General</c:formatCode>
                <c:ptCount val="3"/>
                <c:pt idx="0">
                  <c:v>100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Bendras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Bendras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8.2072059043248075E-2"/>
                  <c:y val="0.10395930785118478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Neįvertinta</c:v>
                </c:pt>
                <c:pt idx="1">
                  <c:v>HAN</c:v>
                </c:pt>
                <c:pt idx="2">
                  <c:v>HAK</c:v>
                </c:pt>
                <c:pt idx="3">
                  <c:v>NAH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26.7</c:v>
                </c:pt>
                <c:pt idx="1">
                  <c:v>63.92</c:v>
                </c:pt>
                <c:pt idx="2">
                  <c:v>6.7</c:v>
                </c:pt>
                <c:pt idx="3">
                  <c:v>3.4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Darželis</a:t>
            </a:r>
            <a:endParaRPr lang="lt-LT" dirty="0"/>
          </a:p>
        </c:rich>
      </c:tx>
      <c:layout>
        <c:manualLayout>
          <c:xMode val="edge"/>
          <c:yMode val="edge"/>
          <c:x val="0.39482936640196947"/>
          <c:y val="2.6972359066238169E-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Darželis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Neįvertinta</c:v>
                </c:pt>
                <c:pt idx="1">
                  <c:v>HAN</c:v>
                </c:pt>
                <c:pt idx="2">
                  <c:v>HAK</c:v>
                </c:pt>
                <c:pt idx="3">
                  <c:v>NAH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24</c:v>
                </c:pt>
                <c:pt idx="1">
                  <c:v>71.599999999999994</c:v>
                </c:pt>
                <c:pt idx="2">
                  <c:v>0</c:v>
                </c:pt>
                <c:pt idx="3">
                  <c:v>4.4000000000000004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Lopšelis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Lopšelis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layout>
                <c:manualLayout>
                  <c:x val="4.8614737251416511E-2"/>
                  <c:y val="7.2477123972926022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Neįvertinta</c:v>
                </c:pt>
                <c:pt idx="1">
                  <c:v>HAN</c:v>
                </c:pt>
                <c:pt idx="2">
                  <c:v>HAK</c:v>
                </c:pt>
                <c:pt idx="3">
                  <c:v>NAH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35.6</c:v>
                </c:pt>
                <c:pt idx="1">
                  <c:v>59.3</c:v>
                </c:pt>
                <c:pt idx="2">
                  <c:v>1.7</c:v>
                </c:pt>
                <c:pt idx="3">
                  <c:v>3.4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err="1" smtClean="0"/>
              <a:t>Priešmokyklinukai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3.5273858460171094E-2"/>
          <c:y val="0.16570890748031497"/>
          <c:w val="0.67323782206017513"/>
          <c:h val="0.6560821850393701"/>
        </c:manualLayout>
      </c:layout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Priešmokyklinukai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2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Neįvertinta</c:v>
                </c:pt>
                <c:pt idx="1">
                  <c:v>HAN</c:v>
                </c:pt>
                <c:pt idx="2">
                  <c:v>HAK</c:v>
                </c:pt>
                <c:pt idx="3">
                  <c:v>NAH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30</c:v>
                </c:pt>
                <c:pt idx="1">
                  <c:v>70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Bendras</a:t>
            </a:r>
            <a:endParaRPr lang="lt-LT" dirty="0"/>
          </a:p>
        </c:rich>
      </c:tx>
      <c:layout>
        <c:manualLayout>
          <c:xMode val="edge"/>
          <c:yMode val="edge"/>
          <c:x val="0.46226828859811597"/>
          <c:y val="1.628024236623281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>
        <c:manualLayout>
          <c:layoutTarget val="inner"/>
          <c:xMode val="edge"/>
          <c:yMode val="edge"/>
          <c:x val="0.15493332160297515"/>
          <c:y val="4.4692687386968612E-2"/>
          <c:w val="0.77289782206350033"/>
          <c:h val="0.91061462522606273"/>
        </c:manualLayout>
      </c:layout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Bendras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Toliaregystė</c:v>
                </c:pt>
                <c:pt idx="1">
                  <c:v>Gėrybiniai ir nepatologiniai širdies ūžesiai</c:v>
                </c:pt>
                <c:pt idx="2">
                  <c:v>Atvira ovalioji anga</c:v>
                </c:pt>
                <c:pt idx="3">
                  <c:v>Širdies ūžesiai ir širdies tonai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63</c:v>
                </c:pt>
                <c:pt idx="1">
                  <c:v>24</c:v>
                </c:pt>
                <c:pt idx="2">
                  <c:v>6</c:v>
                </c:pt>
                <c:pt idx="3">
                  <c:v>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"/>
          <c:y val="4.6127353370992968E-2"/>
          <c:w val="0.2326974520192201"/>
          <c:h val="0.64558510592840113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Darželis</a:t>
            </a:r>
          </a:p>
          <a:p>
            <a:pPr>
              <a:defRPr/>
            </a:pP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Darželis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0"/>
              <c:layout>
                <c:manualLayout>
                  <c:x val="-6.5263460005418494E-2"/>
                  <c:y val="0.157111051019517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Visiškai sveiki</c:v>
                </c:pt>
                <c:pt idx="1">
                  <c:v>Turintis sutrikimų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1.5</c:v>
                </c:pt>
                <c:pt idx="1">
                  <c:v>98.5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Darželis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Darželis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Toliaregystė</c:v>
                </c:pt>
                <c:pt idx="1">
                  <c:v>Gėrybiniai ir nepatologiniai širdies ūžesiai</c:v>
                </c:pt>
                <c:pt idx="2">
                  <c:v>Atvira ovalioji anga</c:v>
                </c:pt>
                <c:pt idx="3">
                  <c:v>Kalbos išraiškos sutrikimas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55.1</c:v>
                </c:pt>
                <c:pt idx="1">
                  <c:v>9</c:v>
                </c:pt>
                <c:pt idx="2">
                  <c:v>28.4</c:v>
                </c:pt>
                <c:pt idx="3">
                  <c:v>1.2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Lopšelis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Lopšelis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Toliaregystė</c:v>
                </c:pt>
                <c:pt idx="1">
                  <c:v>Gerybiniai nepatologiniai širdies ūžesiai</c:v>
                </c:pt>
                <c:pt idx="2">
                  <c:v>Atvira arba išlikusi ovalioji anga</c:v>
                </c:pt>
                <c:pt idx="3">
                  <c:v>Kiti normalios fiziologinės raidos sutrikimai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62.6</c:v>
                </c:pt>
                <c:pt idx="1">
                  <c:v>17</c:v>
                </c:pt>
                <c:pt idx="2">
                  <c:v>12</c:v>
                </c:pt>
                <c:pt idx="3">
                  <c:v>8.4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err="1" smtClean="0"/>
              <a:t>Priešmokyklinukai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priešmokyklinukai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Toliaregystė</c:v>
                </c:pt>
                <c:pt idx="1">
                  <c:v>Gerybiniai nepatologiniai širdies ūžesiai</c:v>
                </c:pt>
                <c:pt idx="2">
                  <c:v>Mišri astma</c:v>
                </c:pt>
                <c:pt idx="3">
                  <c:v>Adenoidų hipertrofija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50</c:v>
                </c:pt>
                <c:pt idx="1">
                  <c:v>30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Bendras</a:t>
            </a:r>
          </a:p>
        </c:rich>
      </c:tx>
      <c:layout>
        <c:manualLayout>
          <c:xMode val="edge"/>
          <c:yMode val="edge"/>
          <c:x val="0.31758235558595077"/>
          <c:y val="2.7653470227446526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Bendras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Turintis regos sutrikimų</c:v>
                </c:pt>
                <c:pt idx="1">
                  <c:v>Sveiki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44.5</c:v>
                </c:pt>
                <c:pt idx="1">
                  <c:v>55.5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/>
              <a:t>Darželis</a:t>
            </a:r>
          </a:p>
        </c:rich>
      </c:tx>
      <c:layout>
        <c:manualLayout>
          <c:xMode val="edge"/>
          <c:yMode val="edge"/>
          <c:x val="0.25276146341555272"/>
          <c:y val="7.241161728147910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Darželis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Turintis regos sutrikimų</c:v>
                </c:pt>
                <c:pt idx="1">
                  <c:v>Visiškai sveiki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53.7</c:v>
                </c:pt>
                <c:pt idx="1">
                  <c:v>46.3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Lopšelis</a:t>
            </a:r>
            <a:endParaRPr lang="lt-LT" dirty="0"/>
          </a:p>
        </c:rich>
      </c:tx>
      <c:layout>
        <c:manualLayout>
          <c:xMode val="edge"/>
          <c:yMode val="edge"/>
          <c:x val="0.31703226931900352"/>
          <c:y val="9.7088223933181561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Lopšelis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Visiškai sveiki</c:v>
                </c:pt>
                <c:pt idx="1">
                  <c:v>Turintis sutrikimų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20.3</c:v>
                </c:pt>
                <c:pt idx="1">
                  <c:v>79.7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err="1" smtClean="0"/>
              <a:t>Priešmokyklinukai</a:t>
            </a:r>
            <a:endParaRPr lang="lt-LT" dirty="0"/>
          </a:p>
        </c:rich>
      </c:tx>
      <c:layout>
        <c:manualLayout>
          <c:xMode val="edge"/>
          <c:yMode val="edge"/>
          <c:x val="0.25090237021323369"/>
          <c:y val="9.3219727601260322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Priešmokyklinukai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Lapas1!$A$2:$A$3</c:f>
              <c:strCache>
                <c:ptCount val="2"/>
                <c:pt idx="0">
                  <c:v>Visiškai sveiki</c:v>
                </c:pt>
                <c:pt idx="1">
                  <c:v>Turintys sutrikimų</c:v>
                </c:pt>
              </c:strCache>
            </c:strRef>
          </c:cat>
          <c:val>
            <c:numRef>
              <c:f>Lapas1!$B$2:$B$3</c:f>
              <c:numCache>
                <c:formatCode>General</c:formatCode>
                <c:ptCount val="2"/>
                <c:pt idx="0">
                  <c:v>85</c:v>
                </c:pt>
                <c:pt idx="1">
                  <c:v>15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Bendras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Bendras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Neįvertinta</c:v>
                </c:pt>
                <c:pt idx="1">
                  <c:v>Per mažas</c:v>
                </c:pt>
                <c:pt idx="2">
                  <c:v>Normalus</c:v>
                </c:pt>
                <c:pt idx="3">
                  <c:v>Antsvoris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24.6</c:v>
                </c:pt>
                <c:pt idx="1">
                  <c:v>8.9</c:v>
                </c:pt>
                <c:pt idx="2">
                  <c:v>61</c:v>
                </c:pt>
                <c:pt idx="3">
                  <c:v>1.1399999999999999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Darželis</a:t>
            </a:r>
            <a:endParaRPr lang="lt-LT" dirty="0"/>
          </a:p>
        </c:rich>
      </c:tx>
      <c:layout/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Darželis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Neįvertinta</c:v>
                </c:pt>
                <c:pt idx="1">
                  <c:v>Per mažas</c:v>
                </c:pt>
                <c:pt idx="2">
                  <c:v>Normalus</c:v>
                </c:pt>
                <c:pt idx="3">
                  <c:v>Antsvoris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22.4</c:v>
                </c:pt>
                <c:pt idx="1">
                  <c:v>9</c:v>
                </c:pt>
                <c:pt idx="2">
                  <c:v>68.599999999999994</c:v>
                </c:pt>
                <c:pt idx="3">
                  <c:v>1.2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t-LT" dirty="0" smtClean="0"/>
              <a:t>Lopšelis</a:t>
            </a:r>
            <a:endParaRPr lang="lt-LT" dirty="0"/>
          </a:p>
        </c:rich>
      </c:tx>
      <c:layout>
        <c:manualLayout>
          <c:xMode val="edge"/>
          <c:yMode val="edge"/>
          <c:x val="0.329309434966996"/>
          <c:y val="3.5059636420315565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Lapas1!$B$1</c:f>
              <c:strCache>
                <c:ptCount val="1"/>
                <c:pt idx="0">
                  <c:v>Lopšelis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1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2"/>
            <c:bubble3D val="0"/>
            <c:spPr>
              <a:solidFill>
                <a:schemeClr val="accent3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Pt>
            <c:idx val="3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</c:dPt>
          <c:dLbls>
            <c:dLbl>
              <c:idx val="3"/>
              <c:delete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Lapas1!$A$2:$A$5</c:f>
              <c:strCache>
                <c:ptCount val="4"/>
                <c:pt idx="0">
                  <c:v>Neįvertinta</c:v>
                </c:pt>
                <c:pt idx="1">
                  <c:v>Per mažas</c:v>
                </c:pt>
                <c:pt idx="2">
                  <c:v>Normalus</c:v>
                </c:pt>
                <c:pt idx="3">
                  <c:v>Antsvoris</c:v>
                </c:pt>
              </c:strCache>
            </c:strRef>
          </c:cat>
          <c:val>
            <c:numRef>
              <c:f>Lapas1!$B$2:$B$5</c:f>
              <c:numCache>
                <c:formatCode>General</c:formatCode>
                <c:ptCount val="4"/>
                <c:pt idx="0">
                  <c:v>30.5</c:v>
                </c:pt>
                <c:pt idx="1">
                  <c:v>5</c:v>
                </c:pt>
                <c:pt idx="2">
                  <c:v>54</c:v>
                </c:pt>
                <c:pt idx="3">
                  <c:v>0</c:v>
                </c:pt>
              </c:numCache>
            </c:numRef>
          </c:val>
        </c:ser>
        <c:dLbls>
          <c:dLblPos val="ctr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t-LT"/>
        </a:p>
      </c:txPr>
    </c:legend>
    <c:plotVisOnly val="1"/>
    <c:dispBlanksAs val="zero"/>
    <c:showDLblsOverMax val="1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1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0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7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8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9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63440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429878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5967490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13904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2814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273394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4382379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6911127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9143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101572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862057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75146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52114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577346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760579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391638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DDDC4-DD48-4308-A7E0-98165D63D553}" type="datetimeFigureOut">
              <a:rPr lang="lt-LT" smtClean="0"/>
              <a:pPr/>
              <a:t>2018.03.15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EB13EFE-0A69-4DDC-BC41-23C766984008}" type="slidenum">
              <a:rPr lang="lt-LT" smtClean="0"/>
              <a:pPr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00139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539552" y="908720"/>
            <a:ext cx="6768751" cy="3142116"/>
          </a:xfrm>
        </p:spPr>
        <p:txBody>
          <a:bodyPr/>
          <a:lstStyle/>
          <a:p>
            <a:pPr algn="ctr"/>
            <a:r>
              <a:rPr lang="lt-LT" dirty="0"/>
              <a:t>Lopšelio – darželio </a:t>
            </a:r>
            <a:r>
              <a:rPr lang="lt-LT" dirty="0" smtClean="0"/>
              <a:t>„Žemuogėlė“ </a:t>
            </a:r>
            <a:r>
              <a:rPr lang="lt-LT" dirty="0"/>
              <a:t>profilaktinių duomenų analizė</a:t>
            </a:r>
            <a:endParaRPr lang="lt-LT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79512" y="5445224"/>
            <a:ext cx="5826719" cy="1096899"/>
          </a:xfrm>
        </p:spPr>
        <p:txBody>
          <a:bodyPr/>
          <a:lstStyle/>
          <a:p>
            <a:r>
              <a:rPr lang="lt-LT" dirty="0"/>
              <a:t>Parengė: ikimokyklinės ugdymo įstaigos visuomenės sveikatos </a:t>
            </a:r>
            <a:r>
              <a:rPr lang="lt-LT" dirty="0" smtClean="0"/>
              <a:t>specialistė Rimgailė Smilgevičiūtė</a:t>
            </a:r>
            <a:endParaRPr lang="lt-LT" dirty="0"/>
          </a:p>
        </p:txBody>
      </p:sp>
      <p:pic>
        <p:nvPicPr>
          <p:cNvPr id="4" name="Picture 6" descr="Klaipedos miesto visuomenes sveikatos biuro logotip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142733"/>
            <a:ext cx="2667000" cy="665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Fizinės</a:t>
            </a:r>
            <a:r>
              <a:rPr lang="lt-LT" dirty="0" smtClean="0"/>
              <a:t> </a:t>
            </a:r>
            <a:r>
              <a:rPr lang="lt-LT" dirty="0" smtClean="0"/>
              <a:t>būklės vertinimas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46942172"/>
              </p:ext>
            </p:extLst>
          </p:nvPr>
        </p:nvGraphicFramePr>
        <p:xfrm>
          <a:off x="107504" y="1417638"/>
          <a:ext cx="4176464" cy="4708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82200188"/>
              </p:ext>
            </p:extLst>
          </p:nvPr>
        </p:nvGraphicFramePr>
        <p:xfrm>
          <a:off x="4499992" y="1417638"/>
          <a:ext cx="4536504" cy="4708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Fizinės būklės vertinimas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1047696"/>
              </p:ext>
            </p:extLst>
          </p:nvPr>
        </p:nvGraphicFramePr>
        <p:xfrm>
          <a:off x="107504" y="1580352"/>
          <a:ext cx="4320480" cy="4728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22067574"/>
              </p:ext>
            </p:extLst>
          </p:nvPr>
        </p:nvGraphicFramePr>
        <p:xfrm>
          <a:off x="4716016" y="1580352"/>
          <a:ext cx="4248472" cy="4728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TOP diagnozės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7505042"/>
              </p:ext>
            </p:extLst>
          </p:nvPr>
        </p:nvGraphicFramePr>
        <p:xfrm>
          <a:off x="107504" y="1988840"/>
          <a:ext cx="468052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1304836588"/>
              </p:ext>
            </p:extLst>
          </p:nvPr>
        </p:nvGraphicFramePr>
        <p:xfrm>
          <a:off x="4788024" y="1988840"/>
          <a:ext cx="43559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TOP diagnozės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6056789"/>
              </p:ext>
            </p:extLst>
          </p:nvPr>
        </p:nvGraphicFramePr>
        <p:xfrm>
          <a:off x="107504" y="1958596"/>
          <a:ext cx="4320480" cy="4350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973246460"/>
              </p:ext>
            </p:extLst>
          </p:nvPr>
        </p:nvGraphicFramePr>
        <p:xfrm>
          <a:off x="4427984" y="1958596"/>
          <a:ext cx="4536504" cy="43507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Rezultatų apibendrinimas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5" y="1844824"/>
            <a:ext cx="6561777" cy="4340555"/>
          </a:xfrm>
        </p:spPr>
        <p:txBody>
          <a:bodyPr>
            <a:normAutofit fontScale="92500"/>
          </a:bodyPr>
          <a:lstStyle/>
          <a:p>
            <a:r>
              <a:rPr lang="lt-LT" dirty="0"/>
              <a:t>Visiškai sveiki vaikai įstaigoje </a:t>
            </a:r>
            <a:r>
              <a:rPr lang="lt-LT" dirty="0" smtClean="0"/>
              <a:t>sudaro tik 1 procentą. </a:t>
            </a:r>
            <a:r>
              <a:rPr lang="lt-LT" dirty="0"/>
              <a:t>Darželio grupėse </a:t>
            </a:r>
            <a:r>
              <a:rPr lang="lt-LT" dirty="0" smtClean="0"/>
              <a:t>taip pat 1 procentas</a:t>
            </a:r>
            <a:r>
              <a:rPr lang="lt-LT" dirty="0"/>
              <a:t>. Lopšelio </a:t>
            </a:r>
            <a:r>
              <a:rPr lang="lt-LT" dirty="0" smtClean="0"/>
              <a:t>ir </a:t>
            </a:r>
            <a:r>
              <a:rPr lang="lt-LT" dirty="0" err="1" smtClean="0"/>
              <a:t>priešmokyklinukų</a:t>
            </a:r>
            <a:r>
              <a:rPr lang="lt-LT" dirty="0" smtClean="0"/>
              <a:t> grupėse visi vaikai turi vienų ar kitų sveikatos sutrikimų.</a:t>
            </a:r>
          </a:p>
          <a:p>
            <a:r>
              <a:rPr lang="lt-LT" dirty="0"/>
              <a:t>Sveikatos sutrikimų įstaigoje turi </a:t>
            </a:r>
            <a:r>
              <a:rPr lang="lt-LT" dirty="0" smtClean="0"/>
              <a:t>99 </a:t>
            </a:r>
            <a:r>
              <a:rPr lang="lt-LT" dirty="0"/>
              <a:t>procentai vaikų. Darželio grupėse sutrikimų </a:t>
            </a:r>
            <a:r>
              <a:rPr lang="lt-LT" dirty="0" smtClean="0"/>
              <a:t>turi taip pat  99 procentų vaikų.</a:t>
            </a:r>
          </a:p>
          <a:p>
            <a:r>
              <a:rPr lang="lt-LT" dirty="0"/>
              <a:t>Vyraujantys sutrikimai įstaigoje ir atskirose darželio ir lopšelio grupėse yra regos sutrikimai, jų procentas įstaigoje </a:t>
            </a:r>
            <a:r>
              <a:rPr lang="lt-LT" dirty="0" smtClean="0"/>
              <a:t>44.</a:t>
            </a:r>
          </a:p>
          <a:p>
            <a:r>
              <a:rPr lang="lt-LT" dirty="0"/>
              <a:t>Normalus vaikų KMI įstaigoje sudaro </a:t>
            </a:r>
            <a:r>
              <a:rPr lang="lt-LT" dirty="0" smtClean="0"/>
              <a:t>64 </a:t>
            </a:r>
            <a:r>
              <a:rPr lang="lt-LT" dirty="0"/>
              <a:t>procentus. Tuo tarpu per mažą KMI įstaigoje turi </a:t>
            </a:r>
            <a:r>
              <a:rPr lang="lt-LT" dirty="0" smtClean="0"/>
              <a:t>9 </a:t>
            </a:r>
            <a:r>
              <a:rPr lang="lt-LT" dirty="0"/>
              <a:t>procentai mokinių. Darželio grupėse per mažas KMI sudaro </a:t>
            </a:r>
            <a:r>
              <a:rPr lang="lt-LT" dirty="0" smtClean="0"/>
              <a:t>9 </a:t>
            </a:r>
            <a:r>
              <a:rPr lang="lt-LT" dirty="0"/>
              <a:t>procentus, lopšelio grupėse </a:t>
            </a:r>
            <a:r>
              <a:rPr lang="lt-LT" dirty="0" smtClean="0"/>
              <a:t>6 procentus, </a:t>
            </a:r>
            <a:r>
              <a:rPr lang="lt-LT" dirty="0" err="1" smtClean="0"/>
              <a:t>priešmokyklinukų</a:t>
            </a:r>
            <a:r>
              <a:rPr lang="lt-LT" dirty="0" smtClean="0"/>
              <a:t> grupėje 22 procentus. </a:t>
            </a:r>
            <a:r>
              <a:rPr lang="lt-LT" dirty="0"/>
              <a:t>Per </a:t>
            </a:r>
            <a:r>
              <a:rPr lang="lt-LT" dirty="0" smtClean="0"/>
              <a:t>didelį KMI turi darželio grupės, kurios sudaro 1 procentą.</a:t>
            </a:r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7296666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Rezultatų apibendrinimas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98 </a:t>
            </a:r>
            <a:r>
              <a:rPr lang="lt-LT" dirty="0"/>
              <a:t>procentai įstaigą lankančių vaikų priklauso pagrindinei fizinio aktyvumo grupei. Parengiamajai fizinio aktyvumo grupei priklauso 2 procentai vaikų. Lopšelio grupėje </a:t>
            </a:r>
            <a:r>
              <a:rPr lang="lt-LT" dirty="0" smtClean="0"/>
              <a:t>2, </a:t>
            </a:r>
            <a:r>
              <a:rPr lang="lt-LT" dirty="0"/>
              <a:t>darželio </a:t>
            </a:r>
            <a:r>
              <a:rPr lang="lt-LT" dirty="0" smtClean="0"/>
              <a:t>4 </a:t>
            </a:r>
            <a:r>
              <a:rPr lang="lt-LT" dirty="0"/>
              <a:t>procentai vaikų priklauso parengiamajai fizinio aktyvumo grupei. </a:t>
            </a:r>
            <a:r>
              <a:rPr lang="lt-LT" dirty="0" err="1" smtClean="0"/>
              <a:t>Priešmokyklinukų</a:t>
            </a:r>
            <a:r>
              <a:rPr lang="lt-LT" dirty="0" smtClean="0"/>
              <a:t> grupėje visi priskiriami pagrindinei fizinio aktyvumo grupei.</a:t>
            </a:r>
          </a:p>
          <a:p>
            <a:r>
              <a:rPr lang="lt-LT" dirty="0" smtClean="0"/>
              <a:t>Įstaigoje </a:t>
            </a:r>
            <a:r>
              <a:rPr lang="lt-LT" dirty="0"/>
              <a:t>vyrauja harmoningas vaikų augimas </a:t>
            </a:r>
            <a:r>
              <a:rPr lang="lt-LT" dirty="0" smtClean="0"/>
              <a:t>–63 procentai</a:t>
            </a:r>
            <a:r>
              <a:rPr lang="lt-LT" dirty="0"/>
              <a:t>. Harmoningas augimas, tačiau ūgio riba ties </a:t>
            </a:r>
            <a:r>
              <a:rPr lang="lt-LT" dirty="0" err="1"/>
              <a:t>kraštutinumais</a:t>
            </a:r>
            <a:r>
              <a:rPr lang="lt-LT" dirty="0"/>
              <a:t> – </a:t>
            </a:r>
            <a:r>
              <a:rPr lang="lt-LT" dirty="0" smtClean="0"/>
              <a:t>7 </a:t>
            </a:r>
            <a:r>
              <a:rPr lang="lt-LT" dirty="0"/>
              <a:t>procentai. Neharmoningas augimas sudaro 3 procentus.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184921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/>
              <a:t>Rezultatų apibendrinimas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lt-LT" dirty="0"/>
              <a:t>TOP diagnozės įstaigoje- toliaregystė </a:t>
            </a:r>
            <a:r>
              <a:rPr lang="lt-LT" dirty="0" smtClean="0"/>
              <a:t>63 </a:t>
            </a:r>
            <a:r>
              <a:rPr lang="lt-LT" dirty="0"/>
              <a:t>procentai, gerybiniai širdies ūžesiai </a:t>
            </a:r>
            <a:r>
              <a:rPr lang="lt-LT" dirty="0" smtClean="0"/>
              <a:t>24 </a:t>
            </a:r>
            <a:r>
              <a:rPr lang="lt-LT" dirty="0"/>
              <a:t>procentai, </a:t>
            </a:r>
            <a:r>
              <a:rPr lang="lt-LT" dirty="0" smtClean="0"/>
              <a:t>atvira ovalioji </a:t>
            </a:r>
            <a:r>
              <a:rPr lang="lt-LT" dirty="0"/>
              <a:t>anga 6</a:t>
            </a:r>
            <a:r>
              <a:rPr lang="lt-LT" dirty="0" smtClean="0"/>
              <a:t> procentai, širdies ūžesiai ir širdies tonai 7 procentai.</a:t>
            </a:r>
          </a:p>
          <a:p>
            <a:r>
              <a:rPr lang="lt-LT" dirty="0" smtClean="0"/>
              <a:t>Lopšelio </a:t>
            </a:r>
            <a:r>
              <a:rPr lang="lt-LT" dirty="0"/>
              <a:t>grupėse toliaregystė sudaro </a:t>
            </a:r>
            <a:r>
              <a:rPr lang="lt-LT" dirty="0" smtClean="0"/>
              <a:t>63 </a:t>
            </a:r>
            <a:r>
              <a:rPr lang="lt-LT" dirty="0"/>
              <a:t>procentus. Gerybiniai širdies ūžesiai sudaro 17 procentų. Atvira arba išlikusi ovalioji anga sudaro </a:t>
            </a:r>
            <a:r>
              <a:rPr lang="lt-LT" dirty="0" smtClean="0"/>
              <a:t>12 </a:t>
            </a:r>
            <a:r>
              <a:rPr lang="lt-LT" dirty="0"/>
              <a:t>procentų</a:t>
            </a:r>
            <a:r>
              <a:rPr lang="lt-LT" dirty="0" smtClean="0"/>
              <a:t>. Kiti normalios fiziologinės raidos sutrikimai 8 procentai.</a:t>
            </a:r>
          </a:p>
          <a:p>
            <a:r>
              <a:rPr lang="lt-LT" dirty="0"/>
              <a:t>Darželio grupėse toliaregystė sudaro </a:t>
            </a:r>
            <a:r>
              <a:rPr lang="lt-LT" dirty="0" smtClean="0"/>
              <a:t>59 procentai. </a:t>
            </a:r>
            <a:r>
              <a:rPr lang="lt-LT" dirty="0"/>
              <a:t>Gerybiniai širdies ūžesiai </a:t>
            </a:r>
            <a:r>
              <a:rPr lang="lt-LT" dirty="0" smtClean="0"/>
              <a:t>10 </a:t>
            </a:r>
            <a:r>
              <a:rPr lang="lt-LT" dirty="0"/>
              <a:t>procentai. Atvira arba išlikusi ovalioji anga </a:t>
            </a:r>
            <a:r>
              <a:rPr lang="lt-LT" dirty="0" smtClean="0"/>
              <a:t>30 </a:t>
            </a:r>
            <a:r>
              <a:rPr lang="lt-LT" dirty="0"/>
              <a:t>procentų</a:t>
            </a:r>
            <a:r>
              <a:rPr lang="lt-LT" dirty="0" smtClean="0"/>
              <a:t>. Kalbos išraiškos sutrikimas 1 procentas.</a:t>
            </a:r>
          </a:p>
          <a:p>
            <a:r>
              <a:rPr lang="lt-LT" dirty="0" err="1" smtClean="0"/>
              <a:t>Priešmokyklinukų</a:t>
            </a:r>
            <a:r>
              <a:rPr lang="lt-LT" dirty="0" smtClean="0"/>
              <a:t> </a:t>
            </a:r>
            <a:r>
              <a:rPr lang="lt-LT" dirty="0"/>
              <a:t>grupėse toliaregystė sudaro </a:t>
            </a:r>
            <a:r>
              <a:rPr lang="lt-LT" dirty="0" smtClean="0"/>
              <a:t>50 procentų. </a:t>
            </a:r>
            <a:r>
              <a:rPr lang="lt-LT" dirty="0"/>
              <a:t>Gerybiniai širdies </a:t>
            </a:r>
            <a:r>
              <a:rPr lang="lt-LT" dirty="0" smtClean="0"/>
              <a:t>ūžesiai 30 procentų. Mišri astma 10 procentų. Adenoidų hipertrofija 10 procentų. </a:t>
            </a:r>
          </a:p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1315962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Rekomendacijos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/>
              <a:t>Palaikyti tinkamą vaikui kalorijų paros normą, taip siekiant išvengti vaikų nutukimo ir antsvorio. Taip pat atsikratyti per mažo vaikų kūno masės indekso. </a:t>
            </a:r>
            <a:endParaRPr lang="lt-LT" dirty="0" smtClean="0"/>
          </a:p>
          <a:p>
            <a:r>
              <a:rPr lang="lt-LT" dirty="0"/>
              <a:t>Profilaktiškai atlikti akių mankštą, siekiant sumažinti toliaregystės paplitimo skaičių. </a:t>
            </a:r>
          </a:p>
          <a:p>
            <a:r>
              <a:rPr lang="lt-LT" dirty="0"/>
              <a:t>Palaikyti pastovų vaikams reikalingą dienos fizinį krūvį. Atlikti fizinius </a:t>
            </a:r>
            <a:r>
              <a:rPr lang="lt-LT" dirty="0" err="1"/>
              <a:t>pratimus</a:t>
            </a:r>
            <a:r>
              <a:rPr lang="lt-LT" dirty="0"/>
              <a:t> bent kartą per dieną, vykdyti rytinę mankštą, taip stengiantis išlaikyti gerą vaikų laikyseną arba ją pagerinti.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2204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lt-LT" dirty="0" smtClean="0"/>
              <a:t>Ačiū už dėmesį !!!</a:t>
            </a:r>
            <a:endParaRPr lang="lt-LT" dirty="0"/>
          </a:p>
        </p:txBody>
      </p:sp>
      <p:pic>
        <p:nvPicPr>
          <p:cNvPr id="4" name="Рисунок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26879" r="-58" b="22721"/>
          <a:stretch/>
        </p:blipFill>
        <p:spPr>
          <a:xfrm>
            <a:off x="899592" y="2708920"/>
            <a:ext cx="6348413" cy="2116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178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b="1" dirty="0"/>
              <a:t>Bendra informacija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Lopšelį-darželį ,,Žemuogėlė“ lanko 146 vaikai.</a:t>
            </a:r>
          </a:p>
          <a:p>
            <a:r>
              <a:rPr lang="lt-LT" dirty="0"/>
              <a:t>Pristatyta </a:t>
            </a:r>
            <a:r>
              <a:rPr lang="lt-LT" dirty="0" smtClean="0"/>
              <a:t>146 </a:t>
            </a:r>
            <a:r>
              <a:rPr lang="lt-LT" dirty="0"/>
              <a:t>profilaktinio patikrinimo pažymos. </a:t>
            </a:r>
          </a:p>
          <a:p>
            <a:r>
              <a:rPr lang="lt-LT" dirty="0"/>
              <a:t>Darželį lanko </a:t>
            </a:r>
            <a:r>
              <a:rPr lang="lt-LT" dirty="0" smtClean="0"/>
              <a:t>67 vaikai.</a:t>
            </a:r>
            <a:endParaRPr lang="lt-LT" dirty="0"/>
          </a:p>
          <a:p>
            <a:r>
              <a:rPr lang="lt-LT" dirty="0"/>
              <a:t>Lopšelį lanko </a:t>
            </a:r>
            <a:r>
              <a:rPr lang="lt-LT" dirty="0" smtClean="0"/>
              <a:t>59 vaikai.</a:t>
            </a:r>
          </a:p>
          <a:p>
            <a:r>
              <a:rPr lang="lt-LT" dirty="0" err="1" smtClean="0"/>
              <a:t>Priešmokyklinukų</a:t>
            </a:r>
            <a:r>
              <a:rPr lang="lt-LT" dirty="0" smtClean="0"/>
              <a:t> lanko 20 vaikų.</a:t>
            </a:r>
            <a:endParaRPr lang="lt-LT" dirty="0"/>
          </a:p>
          <a:p>
            <a:r>
              <a:rPr lang="lt-LT" dirty="0"/>
              <a:t>(Duomenys skaidrėse pateikiami procentais)</a:t>
            </a:r>
            <a:endParaRPr lang="en-US" dirty="0"/>
          </a:p>
          <a:p>
            <a:endParaRPr lang="lt-LT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lt-LT" dirty="0" smtClean="0"/>
              <a:t>Bendra </a:t>
            </a:r>
            <a:r>
              <a:rPr lang="lt-LT" dirty="0" smtClean="0"/>
              <a:t>vaikų sveikatos </a:t>
            </a:r>
            <a:r>
              <a:rPr lang="lt-LT" dirty="0" smtClean="0"/>
              <a:t>būklė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8858415"/>
              </p:ext>
            </p:extLst>
          </p:nvPr>
        </p:nvGraphicFramePr>
        <p:xfrm>
          <a:off x="107504" y="1606458"/>
          <a:ext cx="4392488" cy="37667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90159239"/>
              </p:ext>
            </p:extLst>
          </p:nvPr>
        </p:nvGraphicFramePr>
        <p:xfrm>
          <a:off x="4716016" y="1571612"/>
          <a:ext cx="4320480" cy="38016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Regos sutrikimai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549679"/>
              </p:ext>
            </p:extLst>
          </p:nvPr>
        </p:nvGraphicFramePr>
        <p:xfrm>
          <a:off x="0" y="1428736"/>
          <a:ext cx="4644008" cy="459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690907237"/>
              </p:ext>
            </p:extLst>
          </p:nvPr>
        </p:nvGraphicFramePr>
        <p:xfrm>
          <a:off x="4788024" y="1428736"/>
          <a:ext cx="4248472" cy="459255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Regos </a:t>
            </a:r>
            <a:r>
              <a:rPr lang="lt-LT" dirty="0" smtClean="0"/>
              <a:t>sutrikimai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35274823"/>
              </p:ext>
            </p:extLst>
          </p:nvPr>
        </p:nvGraphicFramePr>
        <p:xfrm>
          <a:off x="107504" y="1600200"/>
          <a:ext cx="4104456" cy="470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455500685"/>
              </p:ext>
            </p:extLst>
          </p:nvPr>
        </p:nvGraphicFramePr>
        <p:xfrm>
          <a:off x="4429124" y="1600199"/>
          <a:ext cx="4257676" cy="470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KMI įvertinimas</a:t>
            </a:r>
            <a:endParaRPr lang="lt-LT" dirty="0"/>
          </a:p>
        </p:txBody>
      </p:sp>
      <p:graphicFrame>
        <p:nvGraphicFramePr>
          <p:cNvPr id="9" name="Turinio vietos rezervavimo ženklas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6906797"/>
              </p:ext>
            </p:extLst>
          </p:nvPr>
        </p:nvGraphicFramePr>
        <p:xfrm>
          <a:off x="0" y="1700808"/>
          <a:ext cx="4283968" cy="39967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2455488446"/>
              </p:ext>
            </p:extLst>
          </p:nvPr>
        </p:nvGraphicFramePr>
        <p:xfrm>
          <a:off x="4706072" y="1700808"/>
          <a:ext cx="4402832" cy="39967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KMI įvertinimas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39003210"/>
              </p:ext>
            </p:extLst>
          </p:nvPr>
        </p:nvGraphicFramePr>
        <p:xfrm>
          <a:off x="107504" y="1600200"/>
          <a:ext cx="4320480" cy="470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4159296683"/>
              </p:ext>
            </p:extLst>
          </p:nvPr>
        </p:nvGraphicFramePr>
        <p:xfrm>
          <a:off x="4572000" y="1600200"/>
          <a:ext cx="4392488" cy="470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Fizinio ugdymo grupės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585200"/>
              </p:ext>
            </p:extLst>
          </p:nvPr>
        </p:nvGraphicFramePr>
        <p:xfrm>
          <a:off x="107504" y="1600200"/>
          <a:ext cx="4392488" cy="47091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188139556"/>
              </p:ext>
            </p:extLst>
          </p:nvPr>
        </p:nvGraphicFramePr>
        <p:xfrm>
          <a:off x="4644008" y="1600200"/>
          <a:ext cx="4392488" cy="47091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Fizinio ugdymo grupės</a:t>
            </a:r>
            <a:endParaRPr lang="lt-LT" dirty="0"/>
          </a:p>
        </p:txBody>
      </p:sp>
      <p:graphicFrame>
        <p:nvGraphicFramePr>
          <p:cNvPr id="4" name="Turinio vietos rezervavimo ženklas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9573827"/>
              </p:ext>
            </p:extLst>
          </p:nvPr>
        </p:nvGraphicFramePr>
        <p:xfrm>
          <a:off x="0" y="1772816"/>
          <a:ext cx="4572000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3729297497"/>
              </p:ext>
            </p:extLst>
          </p:nvPr>
        </p:nvGraphicFramePr>
        <p:xfrm>
          <a:off x="4788024" y="1772816"/>
          <a:ext cx="435597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201</TotalTime>
  <Words>481</Words>
  <Application>Microsoft Office PowerPoint</Application>
  <PresentationFormat>On-screen Show (4:3)</PresentationFormat>
  <Paragraphs>69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Trebuchet MS</vt:lpstr>
      <vt:lpstr>Wingdings 3</vt:lpstr>
      <vt:lpstr>Facet</vt:lpstr>
      <vt:lpstr>Lopšelio – darželio „Žemuogėlė“ profilaktinių duomenų analizė</vt:lpstr>
      <vt:lpstr>Bendra informacija</vt:lpstr>
      <vt:lpstr>Bendra vaikų sveikatos būklė</vt:lpstr>
      <vt:lpstr>Regos sutrikimai</vt:lpstr>
      <vt:lpstr>Regos sutrikimai</vt:lpstr>
      <vt:lpstr>KMI įvertinimas</vt:lpstr>
      <vt:lpstr>KMI įvertinimas</vt:lpstr>
      <vt:lpstr>Fizinio ugdymo grupės</vt:lpstr>
      <vt:lpstr>Fizinio ugdymo grupės</vt:lpstr>
      <vt:lpstr>Fizinės būklės vertinimas</vt:lpstr>
      <vt:lpstr>Fizinės būklės vertinimas</vt:lpstr>
      <vt:lpstr>TOP diagnozės</vt:lpstr>
      <vt:lpstr>TOP diagnozės</vt:lpstr>
      <vt:lpstr>Rezultatų apibendrinimas</vt:lpstr>
      <vt:lpstr>Rezultatų apibendrinimas</vt:lpstr>
      <vt:lpstr>Rezultatų apibendrinimas</vt:lpstr>
      <vt:lpstr>Rekomendacijos</vt:lpstr>
      <vt:lpstr>Ačiū už dėmesį !!!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Skaidrė 1</dc:title>
  <dc:creator>Rimgaile</dc:creator>
  <cp:lastModifiedBy>User</cp:lastModifiedBy>
  <cp:revision>17</cp:revision>
  <dcterms:created xsi:type="dcterms:W3CDTF">2018-03-14T16:41:51Z</dcterms:created>
  <dcterms:modified xsi:type="dcterms:W3CDTF">2018-03-15T15:55:10Z</dcterms:modified>
</cp:coreProperties>
</file>